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3" r:id="rId28"/>
    <p:sldId id="282" r:id="rId29"/>
    <p:sldId id="288" r:id="rId30"/>
    <p:sldId id="289" r:id="rId31"/>
    <p:sldId id="290" r:id="rId32"/>
    <p:sldId id="291" r:id="rId33"/>
    <p:sldId id="29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112289-EF18-4B69-A8A0-118D3C4F9835}">
          <p14:sldIdLst>
            <p14:sldId id="256"/>
          </p14:sldIdLst>
        </p14:section>
        <p14:section name="deadlock" id="{D8B3C34E-B420-42A3-B4DB-1966979F57CD}">
          <p14:sldIdLst>
            <p14:sldId id="257"/>
            <p14:sldId id="258"/>
          </p14:sldIdLst>
        </p14:section>
        <p14:section name="tipi di deadlock" id="{62611C57-98B9-4CA2-BC13-97DFCED8962A}">
          <p14:sldIdLst>
            <p14:sldId id="259"/>
            <p14:sldId id="260"/>
          </p14:sldIdLst>
        </p14:section>
        <p14:section name="grafo delle risorse" id="{2E65D023-D49E-44F6-9814-38BE9F33C56A}">
          <p14:sldIdLst>
            <p14:sldId id="261"/>
            <p14:sldId id="264"/>
          </p14:sldIdLst>
        </p14:section>
        <p14:section name="caratteristiche" id="{39E3ECA5-6B2E-4915-80FD-47C737C8B9AF}">
          <p14:sldIdLst>
            <p14:sldId id="262"/>
            <p14:sldId id="265"/>
          </p14:sldIdLst>
        </p14:section>
        <p14:section name="soluzioni" id="{8E54B544-3991-463B-A588-0BD3896BE105}">
          <p14:sldIdLst>
            <p14:sldId id="263"/>
          </p14:sldIdLst>
        </p14:section>
        <p14:section name="1) prevention" id="{3F04FA48-524D-4F6B-BB7C-38E0D0F932BC}">
          <p14:sldIdLst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2) avoidance" id="{A0C6CE8C-EDF4-4797-8749-AAEB2EB293E0}">
          <p14:sldIdLst>
            <p14:sldId id="272"/>
            <p14:sldId id="273"/>
            <p14:sldId id="274"/>
          </p14:sldIdLst>
        </p14:section>
        <p14:section name="2.i) initiation denial" id="{4E45F41F-F380-42A9-8958-449B1600A1AA}">
          <p14:sldIdLst>
            <p14:sldId id="275"/>
            <p14:sldId id="276"/>
          </p14:sldIdLst>
        </p14:section>
        <p14:section name="2.11) allocation denial" id="{6984DEF9-C6B4-4F6B-BC71-639EF1EC4261}">
          <p14:sldIdLst>
            <p14:sldId id="277"/>
            <p14:sldId id="278"/>
            <p14:sldId id="279"/>
            <p14:sldId id="280"/>
            <p14:sldId id="281"/>
            <p14:sldId id="293"/>
            <p14:sldId id="282"/>
            <p14:sldId id="288"/>
            <p14:sldId id="289"/>
            <p14:sldId id="290"/>
            <p14:sldId id="291"/>
            <p14:sldId id="292"/>
            <p14:sldId id="283"/>
            <p14:sldId id="284"/>
          </p14:sldIdLst>
        </p14:section>
        <p14:section name="3) detection" id="{4AB57426-5E7E-4417-8970-35AAD57FC040}">
          <p14:sldIdLst>
            <p14:sldId id="285"/>
            <p14:sldId id="286"/>
          </p14:sldIdLst>
        </p14:section>
        <p14:section name="confronti" id="{BE0D651C-366E-484F-A8AA-71ACAB95339A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7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31:08.695" idx="1">
    <p:pos x="10" y="10"/>
    <p:text>Fornire una definizione di deadlock</p:text>
    <p:extLst>
      <p:ext uri="{C676402C-5697-4E1C-873F-D02D1690AC5C}">
        <p15:threadingInfo xmlns:p15="http://schemas.microsoft.com/office/powerpoint/2012/main" timeZoneBias="-60"/>
      </p:ext>
    </p:extLst>
  </p:cm>
  <p:cm authorId="1" dt="2023-12-28T18:31:22.034" idx="2">
    <p:pos x="146" y="146"/>
    <p:text>Qual'è la differenza tra deadlock e starvation?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32:47.834" idx="3">
    <p:pos x="10" y="10"/>
    <p:text>Se il deadlock si verifica durante un'esecuzione di un programma è detto che si verifichi sempre alle nuove esecuzioni? Se no, perchè?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34:58.845" idx="4">
    <p:pos x="10" y="10"/>
    <p:text>Su quali categorie di risorse può verificarsi un deadlock?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37:16.215" idx="5">
    <p:pos x="10" y="10"/>
    <p:text>Se un processo possiede solo un'istanza di una risorsa, mentre le altre istanze di quella risorsa sono libere, e un altro processo differente richiede un'istanza di quella risorsa, si verifica deadlock?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38:37.976" idx="6">
    <p:pos x="10" y="10"/>
    <p:text>Quali sono le condizioni necessarie per il verificarsi di un deadlock?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8:40:51.525" idx="7">
    <p:pos x="10" y="10"/>
    <p:text>Quali delle 4 condizioni implicano solo una possibilità di deadlock, e quali una certezza dell'esistenza di deadlock?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3B8F-92EB-DD73-1EB3-7F43FF5F6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DE829-389F-ACB0-81B2-51E35C4F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F9B30-5CBB-2CCA-68E9-000E7EDC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E6540-711A-AC96-D4DF-46B400A1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C882-EE2B-4C6F-133D-3CD45976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0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A574D-31DD-4D01-13B6-4673ECD1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9A9AE-C8E0-C9AC-3BC8-F66409F72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695F-C7A0-8C6B-9CE2-1B8C8D14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3697-A9E5-F2E6-EC5D-17D0E19B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04A83-C637-D965-9ED4-36608DAF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9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EA0AF-63B2-A482-D4A2-948BBF508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28C4B-D023-D129-C408-0AB70E5B0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40D25-32A4-2DA3-C5FA-006F1C960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A6AC0-9CCB-78EE-92DE-DEC278A9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C57FC-877D-2A67-4710-BD23F10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7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444-5514-8554-2E23-3B22B26F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A9D6-6175-BB04-29D1-F7D943273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77886-A015-51D8-6AC7-306372F2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A113A-8043-9871-93CD-A4002483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2243-CD2A-E5B9-BD10-59B17E11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9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FD27-7AE3-1F11-97EF-331FB76A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59744-EDDA-AD45-6FC7-9018139E8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EC96C-C246-B357-2A4F-D6B493CE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38F8-A30D-4651-6A3F-70AB6B8A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2F431-7DDC-0B70-0414-EA29334E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92C-00AE-B10F-A08C-C2BADA17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B7E66-E3E3-FCA8-8534-D0651A0C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2A97D-E2A0-E669-7B5A-752FC598F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ED73C-8D72-114B-A623-56B6BECE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603D9-BCA6-3281-081C-8E12AC4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6B602-1C08-B129-9958-28A06F42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55BB-954A-05A5-81D6-287E1F71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9652-DA87-2E8F-D4BA-D10F51D78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FC983-9FD2-863A-5695-87D7214DE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E06D0-C448-91E1-1BFB-AA55B2F11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627E7-C688-CF3C-7694-CBC0C441D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A5B91-9C81-BA3E-C525-92818273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86549-F544-7CC7-8FB1-922ED583D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15462-DAE5-0279-AC37-92E01A5E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8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CBC8-0F69-5C1A-480B-0A08E3E8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92F6E-9CDB-8204-002D-CE812088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42993-0F88-FB46-802F-8E088215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54A61-6BBC-4239-9F9E-373101CC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98DF6-DBD8-CFA0-ECA4-EC1EC127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FFC10-221F-C90E-B898-A51352AF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5CBCA-98EE-0D7D-A0F3-13105EAED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9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230E-A460-C60D-729A-1C7D7D37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76AF-89D2-44FD-9674-9614C3D4D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A9395-F6AC-7393-EC43-F620D986D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37539-621D-B694-007A-8A1AE93A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E9AD8-CEFC-BA6A-1744-343B9EB1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302FA-8DD6-3962-767C-5C96735D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6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ABB-8D60-2C67-4372-47183CC2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5CE86-E41A-A1CC-53DA-53D870202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5A796-9AE4-CC34-042A-FAF951694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D841A-3DA0-7DD2-CCA1-38E9FF3B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5AEB-F117-1725-A176-008FE2C2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D04F0-9419-2AF0-FC0C-0FBFAC4B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84271-C020-D846-5237-04D613B83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EA222-6D3D-8144-004E-763FDD36E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06B3-6CE2-630F-E97A-0AE64AC95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1959E-9DBE-40D0-9FD4-6D79773A4F91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AB0A9-965F-6246-7D47-EA33176D9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ED528-F22F-39F4-DBB1-E8696BAF3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6D593-8A77-4113-AF61-B881EBAD6FE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4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7.png"/><Relationship Id="rId3" Type="http://schemas.openxmlformats.org/officeDocument/2006/relationships/slide" Target="slide28.xml"/><Relationship Id="rId7" Type="http://schemas.openxmlformats.org/officeDocument/2006/relationships/image" Target="../media/image45.png"/><Relationship Id="rId12" Type="http://schemas.openxmlformats.org/officeDocument/2006/relationships/slide" Target="slide31.xml"/><Relationship Id="rId2" Type="http://schemas.openxmlformats.org/officeDocument/2006/relationships/image" Target="../media/image4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slide" Target="slide32.xml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slide" Target="slide30.xml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9.t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CDFA5F-6A33-96E6-3CD8-B8B095755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7" y="1664817"/>
            <a:ext cx="10211685" cy="3528366"/>
          </a:xfrm>
          <a:prstGeom prst="rect">
            <a:avLst/>
          </a:prstGeom>
        </p:spPr>
      </p:pic>
      <p:pic>
        <p:nvPicPr>
          <p:cNvPr id="4" name="Picture 3" descr="A diagram of cars on a road&#10;&#10;Description automatically generated">
            <a:extLst>
              <a:ext uri="{FF2B5EF4-FFF2-40B4-BE49-F238E27FC236}">
                <a16:creationId xmlns:a16="http://schemas.microsoft.com/office/drawing/2014/main" id="{1E92593F-27EB-D8B3-0E82-7C3C1D641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8" t="19114" r="11341" b="29583"/>
          <a:stretch/>
        </p:blipFill>
        <p:spPr>
          <a:xfrm>
            <a:off x="6391656" y="585216"/>
            <a:ext cx="1340333" cy="1298448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0342FB4-8E6B-7E2C-5269-6B03165CE1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" t="1" r="50242" b="32565"/>
          <a:stretch/>
        </p:blipFill>
        <p:spPr>
          <a:xfrm>
            <a:off x="9134856" y="2724912"/>
            <a:ext cx="1889451" cy="1627632"/>
          </a:xfrm>
          <a:prstGeom prst="rect">
            <a:avLst/>
          </a:prstGeom>
        </p:spPr>
      </p:pic>
      <p:pic>
        <p:nvPicPr>
          <p:cNvPr id="8" name="Picture 7" descr="A white board with red text and numbers&#10;&#10;Description automatically generated">
            <a:extLst>
              <a:ext uri="{FF2B5EF4-FFF2-40B4-BE49-F238E27FC236}">
                <a16:creationId xmlns:a16="http://schemas.microsoft.com/office/drawing/2014/main" id="{C460466B-0C5B-9B24-268F-474512D28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39788" r="33335" b="16244"/>
          <a:stretch/>
        </p:blipFill>
        <p:spPr>
          <a:xfrm>
            <a:off x="109727" y="3166095"/>
            <a:ext cx="1764793" cy="930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F8A9F-39C1-03F6-89B2-3AC8A2CF5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2" y="4698465"/>
            <a:ext cx="525229" cy="55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AFFF3DC3-553F-E83E-D0D7-87CB5E94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0" y="642948"/>
            <a:ext cx="6940436" cy="4761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39FBC-4205-F695-6071-FD0ACB150767}"/>
              </a:ext>
            </a:extLst>
          </p:cNvPr>
          <p:cNvSpPr txBox="1"/>
          <p:nvPr/>
        </p:nvSpPr>
        <p:spPr>
          <a:xfrm>
            <a:off x="7801663" y="2240280"/>
            <a:ext cx="4039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 </a:t>
            </a:r>
            <a:r>
              <a:rPr lang="it-IT" dirty="0"/>
              <a:t>nessuno di queste soluzioni è valida: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Raddoppio le risorse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Uso algoritmo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Chek</a:t>
            </a:r>
            <a:r>
              <a:rPr lang="it-IT" dirty="0"/>
              <a:t> avvenuto </a:t>
            </a:r>
            <a:r>
              <a:rPr lang="it-IT" dirty="0" err="1"/>
              <a:t>dedlock</a:t>
            </a:r>
            <a:r>
              <a:rPr lang="it-IT" dirty="0"/>
              <a:t>: nel caso </a:t>
            </a:r>
            <a:r>
              <a:rPr lang="it-IT" dirty="0" err="1"/>
              <a:t>kill</a:t>
            </a:r>
            <a:r>
              <a:rPr lang="it-IT" dirty="0"/>
              <a:t> o </a:t>
            </a:r>
            <a:r>
              <a:rPr lang="it-IT" dirty="0" err="1"/>
              <a:t>espropiazione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0B4FF-9869-70A7-0D25-CC530284C7EE}"/>
              </a:ext>
            </a:extLst>
          </p:cNvPr>
          <p:cNvSpPr txBox="1"/>
          <p:nvPr/>
        </p:nvSpPr>
        <p:spPr>
          <a:xfrm>
            <a:off x="7838087" y="4632836"/>
            <a:ext cx="3694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/>
              <a:t>Microsoft non sa come useremo le risorse, non essendoci un algoritmo generale per prevederlo, semplicemente se un programma è lento ci chiede di chiuderlo e segnalarlo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8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DA6329B2-6215-D2FF-6F28-F1B845A3A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43" y="768096"/>
            <a:ext cx="6649423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7C876-9609-50EB-CB8B-2609CC3F1AD7}"/>
              </a:ext>
            </a:extLst>
          </p:cNvPr>
          <p:cNvSpPr txBox="1"/>
          <p:nvPr/>
        </p:nvSpPr>
        <p:spPr>
          <a:xfrm>
            <a:off x="3721794" y="5776022"/>
            <a:ext cx="5748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realizzarlo devo invalidare una delle 4 caratteristiche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Nessuna delle seguenti soluzioni è davvero efficiente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D8E7E-F716-8CEE-9FB7-92F4BFA22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18" y="1685404"/>
            <a:ext cx="5669771" cy="3231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A3639-9BCF-5E51-7742-2A2F6FDF3BA8}"/>
              </a:ext>
            </a:extLst>
          </p:cNvPr>
          <p:cNvSpPr txBox="1"/>
          <p:nvPr/>
        </p:nvSpPr>
        <p:spPr>
          <a:xfrm>
            <a:off x="8750808" y="164592"/>
            <a:ext cx="3346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Invalido la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Cons: Mi costa (es. stampante)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2D0C0D3-48AC-BD39-48CD-6F0E0E892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59" y="1809609"/>
            <a:ext cx="5784081" cy="3238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89E6A-BC16-0D2A-3D2B-3BC0044AF6F4}"/>
              </a:ext>
            </a:extLst>
          </p:cNvPr>
          <p:cNvSpPr txBox="1"/>
          <p:nvPr/>
        </p:nvSpPr>
        <p:spPr>
          <a:xfrm>
            <a:off x="9619488" y="155448"/>
            <a:ext cx="232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Invalido la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Cons: Rallenta tutto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6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2BD2F7A-B197-209B-4D94-6F0A76A3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80" y="1813420"/>
            <a:ext cx="5768840" cy="323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9CC98-F67D-E63C-7D71-F04139423BB8}"/>
              </a:ext>
            </a:extLst>
          </p:cNvPr>
          <p:cNvSpPr txBox="1"/>
          <p:nvPr/>
        </p:nvSpPr>
        <p:spPr>
          <a:xfrm>
            <a:off x="10314432" y="137160"/>
            <a:ext cx="1757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Invalido la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Cons: rallenta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67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2E238CFB-D1C7-F3FA-5CD7-E62B878C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8" y="1840092"/>
            <a:ext cx="5799323" cy="3177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EADFE-F4B2-FC55-86D3-5BFC0598C414}"/>
              </a:ext>
            </a:extLst>
          </p:cNvPr>
          <p:cNvSpPr txBox="1"/>
          <p:nvPr/>
        </p:nvSpPr>
        <p:spPr>
          <a:xfrm>
            <a:off x="10405872" y="173736"/>
            <a:ext cx="1757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Invalido la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Cons: rallenta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2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E5DAEA5-F95F-F6E2-5DDC-96DEA7EC7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12" y="1415514"/>
            <a:ext cx="7158613" cy="3903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D1675-BC24-9633-2DC9-D05FF11BAA8B}"/>
              </a:ext>
            </a:extLst>
          </p:cNvPr>
          <p:cNvSpPr txBox="1"/>
          <p:nvPr/>
        </p:nvSpPr>
        <p:spPr>
          <a:xfrm>
            <a:off x="192024" y="228600"/>
            <a:ext cx="930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 risolvo il problema di prima delle due schede di memoria SD, invalidando la D (attesa circolare)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3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7BA4C15-32B4-AF45-B241-DD52029E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68" y="645995"/>
            <a:ext cx="6172735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4FAD46-7347-6298-24C5-3D98D1F65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" y="596496"/>
            <a:ext cx="5875529" cy="3452159"/>
          </a:xfrm>
          <a:prstGeom prst="rect">
            <a:avLst/>
          </a:prstGeom>
        </p:spPr>
      </p:pic>
      <p:pic>
        <p:nvPicPr>
          <p:cNvPr id="5" name="Picture 4" descr="A close-up of a message&#10;&#10;Description automatically generated">
            <a:extLst>
              <a:ext uri="{FF2B5EF4-FFF2-40B4-BE49-F238E27FC236}">
                <a16:creationId xmlns:a16="http://schemas.microsoft.com/office/drawing/2014/main" id="{93A3800B-1189-F337-8950-9BE94D73D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01" y="3703047"/>
            <a:ext cx="5753599" cy="3154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614FF-39DA-37AA-1F97-5F0D8A9A0DFA}"/>
              </a:ext>
            </a:extLst>
          </p:cNvPr>
          <p:cNvSpPr txBox="1"/>
          <p:nvPr/>
        </p:nvSpPr>
        <p:spPr>
          <a:xfrm>
            <a:off x="128016" y="1737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FF984-7477-364F-9A48-3702ABF05C87}"/>
              </a:ext>
            </a:extLst>
          </p:cNvPr>
          <p:cNvSpPr txBox="1"/>
          <p:nvPr/>
        </p:nvSpPr>
        <p:spPr>
          <a:xfrm rot="2375554">
            <a:off x="5961776" y="31966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=&gt;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193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red text&#10;&#10;Description automatically generated">
            <a:extLst>
              <a:ext uri="{FF2B5EF4-FFF2-40B4-BE49-F238E27FC236}">
                <a16:creationId xmlns:a16="http://schemas.microsoft.com/office/drawing/2014/main" id="{218563D1-B361-0C64-71A3-4FCE5A7C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8" y="1016328"/>
            <a:ext cx="6830595" cy="4680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32063-D7C6-7D0D-ACEC-E770DDFAEB9E}"/>
              </a:ext>
            </a:extLst>
          </p:cNvPr>
          <p:cNvSpPr txBox="1"/>
          <p:nvPr/>
        </p:nvSpPr>
        <p:spPr>
          <a:xfrm>
            <a:off x="3300984" y="2203704"/>
            <a:ext cx="360996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i)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ii)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A19C-634E-C7F3-B1EB-CCE0679B9A34}"/>
              </a:ext>
            </a:extLst>
          </p:cNvPr>
          <p:cNvSpPr txBox="1"/>
          <p:nvPr/>
        </p:nvSpPr>
        <p:spPr>
          <a:xfrm>
            <a:off x="374904" y="5385816"/>
            <a:ext cx="4545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Sono algoritmi dinamici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i) non avvia proprio 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ii) avvia P2 ma a </a:t>
            </a:r>
            <a:r>
              <a:rPr lang="it-IT" dirty="0" err="1"/>
              <a:t>runtime</a:t>
            </a:r>
            <a:r>
              <a:rPr lang="it-IT" dirty="0"/>
              <a:t> non gli fa allocare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4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308ECE-0266-A8EA-9221-7988730D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708087" cy="393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4B2B3-317B-DB67-4D70-1189A2DA60D4}"/>
              </a:ext>
            </a:extLst>
          </p:cNvPr>
          <p:cNvSpPr txBox="1"/>
          <p:nvPr/>
        </p:nvSpPr>
        <p:spPr>
          <a:xfrm>
            <a:off x="6743420" y="308097"/>
            <a:ext cx="4858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 si risolve o si riavvia il calcolatore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Race </a:t>
            </a:r>
            <a:r>
              <a:rPr lang="it-IT" dirty="0" err="1"/>
              <a:t>condition</a:t>
            </a:r>
            <a:r>
              <a:rPr lang="it-IT" dirty="0"/>
              <a:t>: la variabile si può corrompere, ma dipende dalle circostanze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Attesa infinita = Deadlock != </a:t>
            </a:r>
            <a:r>
              <a:rPr lang="it-IT" dirty="0" err="1"/>
              <a:t>starvation</a:t>
            </a:r>
            <a:r>
              <a:rPr lang="it-IT" dirty="0"/>
              <a:t> = attesa indefinita</a:t>
            </a:r>
            <a:endParaRPr lang="en-US" dirty="0"/>
          </a:p>
        </p:txBody>
      </p:sp>
      <p:pic>
        <p:nvPicPr>
          <p:cNvPr id="7" name="Picture 6" descr="A diagram of cars on a road&#10;&#10;Description automatically generated">
            <a:extLst>
              <a:ext uri="{FF2B5EF4-FFF2-40B4-BE49-F238E27FC236}">
                <a16:creationId xmlns:a16="http://schemas.microsoft.com/office/drawing/2014/main" id="{28933FF6-7EBB-5DF0-39DF-38F9F2861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37830"/>
            <a:ext cx="6477000" cy="44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78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DD6F2-91D3-A624-8F5B-D62B8D8F1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2" y="225371"/>
            <a:ext cx="6142252" cy="4176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421A-EE00-9EC7-DAD9-7FC1FDB25392}"/>
              </a:ext>
            </a:extLst>
          </p:cNvPr>
          <p:cNvSpPr txBox="1"/>
          <p:nvPr/>
        </p:nvSpPr>
        <p:spPr>
          <a:xfrm>
            <a:off x="109728" y="91440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i)</a:t>
            </a:r>
            <a:endParaRPr lang="en-US" dirty="0"/>
          </a:p>
        </p:txBody>
      </p:sp>
      <p:pic>
        <p:nvPicPr>
          <p:cNvPr id="6" name="Picture 5" descr="A white board with red text and numbers&#10;&#10;Description automatically generated">
            <a:extLst>
              <a:ext uri="{FF2B5EF4-FFF2-40B4-BE49-F238E27FC236}">
                <a16:creationId xmlns:a16="http://schemas.microsoft.com/office/drawing/2014/main" id="{7E63EA39-2E0F-F9CA-4F1D-CB857F1C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46" y="2283574"/>
            <a:ext cx="5669771" cy="3223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38928-477A-3B8F-8DFF-1C439A008366}"/>
              </a:ext>
            </a:extLst>
          </p:cNvPr>
          <p:cNvSpPr txBox="1"/>
          <p:nvPr/>
        </p:nvSpPr>
        <p:spPr>
          <a:xfrm>
            <a:off x="6634066" y="5507301"/>
            <a:ext cx="4711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/>
              <a:t>Risorse = numero di istanze = quante chiamate di RAM o disco o stampante sono state fatte e quanto sono grandi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7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46874493-17D7-E417-097C-8BAA6B2AB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7"/>
          <a:stretch/>
        </p:blipFill>
        <p:spPr>
          <a:xfrm>
            <a:off x="1096950" y="225413"/>
            <a:ext cx="7664495" cy="2611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0C723-EE26-CBE4-3AB5-B02D5F0E0CAF}"/>
              </a:ext>
            </a:extLst>
          </p:cNvPr>
          <p:cNvSpPr txBox="1"/>
          <p:nvPr/>
        </p:nvSpPr>
        <p:spPr>
          <a:xfrm>
            <a:off x="513184" y="270588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Es.i</a:t>
            </a:r>
            <a:r>
              <a:rPr lang="it-IT" dirty="0"/>
              <a:t>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10551C-37D6-F021-9420-4CD484DC5ADC}"/>
              </a:ext>
            </a:extLst>
          </p:cNvPr>
          <p:cNvCxnSpPr/>
          <p:nvPr/>
        </p:nvCxnSpPr>
        <p:spPr>
          <a:xfrm>
            <a:off x="4544008" y="783772"/>
            <a:ext cx="15395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8FC5A-59E1-5C50-00F8-742F1A87A1A5}"/>
              </a:ext>
            </a:extLst>
          </p:cNvPr>
          <p:cNvCxnSpPr>
            <a:cxnSpLocks/>
          </p:cNvCxnSpPr>
          <p:nvPr/>
        </p:nvCxnSpPr>
        <p:spPr>
          <a:xfrm>
            <a:off x="3240832" y="1691951"/>
            <a:ext cx="28333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E8910F-2E0E-5D8F-D860-104C13A3BCB7}"/>
              </a:ext>
            </a:extLst>
          </p:cNvPr>
          <p:cNvSpPr txBox="1"/>
          <p:nvPr/>
        </p:nvSpPr>
        <p:spPr>
          <a:xfrm>
            <a:off x="7828384" y="317240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(disponibili)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CA2CBE-AA70-ED45-0E61-852ADF67EEE2}"/>
              </a:ext>
            </a:extLst>
          </p:cNvPr>
          <p:cNvCxnSpPr>
            <a:cxnSpLocks/>
          </p:cNvCxnSpPr>
          <p:nvPr/>
        </p:nvCxnSpPr>
        <p:spPr>
          <a:xfrm>
            <a:off x="1825690" y="5987142"/>
            <a:ext cx="81300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82D6D2-F459-2D65-57A8-BA99505AEF08}"/>
              </a:ext>
            </a:extLst>
          </p:cNvPr>
          <p:cNvSpPr txBox="1"/>
          <p:nvPr/>
        </p:nvSpPr>
        <p:spPr>
          <a:xfrm>
            <a:off x="9983756" y="579431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  <a:endParaRPr lang="en-US" dirty="0"/>
          </a:p>
        </p:txBody>
      </p:sp>
      <p:pic>
        <p:nvPicPr>
          <p:cNvPr id="18" name="Picture 17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3B7DA1D-C431-81DC-2772-813F01F5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99" y="4175463"/>
            <a:ext cx="6841845" cy="17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C1A05-4587-BDFF-729B-438DCD99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02" y="1017152"/>
            <a:ext cx="5029636" cy="2720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D75E9-99AD-87F2-2052-45B222E4DCE2}"/>
              </a:ext>
            </a:extLst>
          </p:cNvPr>
          <p:cNvSpPr txBox="1"/>
          <p:nvPr/>
        </p:nvSpPr>
        <p:spPr>
          <a:xfrm>
            <a:off x="8211312" y="448056"/>
            <a:ext cx="1519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>
                <a:solidFill>
                  <a:srgbClr val="FF0000"/>
                </a:solidFill>
              </a:rPr>
              <a:t>Santo patrono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6304A-0825-80E4-0E60-E77C899D4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6" y="1"/>
            <a:ext cx="5711686" cy="3941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0DD5F-E387-9421-4CDD-1C81BE1587BB}"/>
              </a:ext>
            </a:extLst>
          </p:cNvPr>
          <p:cNvSpPr txBox="1"/>
          <p:nvPr/>
        </p:nvSpPr>
        <p:spPr>
          <a:xfrm>
            <a:off x="118872" y="44805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ii)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DC9B5-A1B3-8C70-241B-C814751E4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76" y="3942192"/>
            <a:ext cx="4507439" cy="27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02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0F381-5F05-02E0-3962-86B0CC72E861}"/>
              </a:ext>
            </a:extLst>
          </p:cNvPr>
          <p:cNvSpPr txBox="1"/>
          <p:nvPr/>
        </p:nvSpPr>
        <p:spPr>
          <a:xfrm>
            <a:off x="192024" y="1554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Es.ii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6117E-BA8A-803B-6668-380F70C2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00" y="783197"/>
            <a:ext cx="9325604" cy="51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5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87D7D-0CEE-A3D2-E157-541160DD11E6}"/>
              </a:ext>
            </a:extLst>
          </p:cNvPr>
          <p:cNvSpPr txBox="1"/>
          <p:nvPr/>
        </p:nvSpPr>
        <p:spPr>
          <a:xfrm>
            <a:off x="192024" y="1554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Es.ii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25FD-96E8-6199-9178-A7F0491F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4" y="0"/>
            <a:ext cx="4683518" cy="216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ABDE1-ACF2-DBFC-0935-D5DF7CFAA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15" y="1334121"/>
            <a:ext cx="5639289" cy="323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7A2EF-E8ED-C6BF-F729-2112E8A3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4" y="3712465"/>
            <a:ext cx="5456411" cy="30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4819E-509F-4A19-F07C-A2B4AF65B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" y="277228"/>
            <a:ext cx="6050804" cy="3231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8DE4-7B94-A988-AF0C-650EBA6AF489}"/>
              </a:ext>
            </a:extLst>
          </p:cNvPr>
          <p:cNvSpPr txBox="1"/>
          <p:nvPr/>
        </p:nvSpPr>
        <p:spPr>
          <a:xfrm>
            <a:off x="6611112" y="91440"/>
            <a:ext cx="413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Domanda: </a:t>
            </a:r>
            <a:r>
              <a:rPr lang="it-IT" dirty="0"/>
              <a:t>Come faccio a dire che è safe?</a:t>
            </a:r>
          </a:p>
          <a:p>
            <a:r>
              <a:rPr lang="it-IT" u="sng" dirty="0"/>
              <a:t>Risposta: </a:t>
            </a:r>
            <a:r>
              <a:rPr lang="it-IT" dirty="0"/>
              <a:t>Lo dice l’algoritmo del banchiere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15BB4B-1A44-0516-3DDE-CF27942F6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5" y="3558400"/>
            <a:ext cx="5654530" cy="3215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EAAE0-B283-AEBA-A27F-3D0936C10034}"/>
              </a:ext>
            </a:extLst>
          </p:cNvPr>
          <p:cNvSpPr txBox="1"/>
          <p:nvPr/>
        </p:nvSpPr>
        <p:spPr>
          <a:xfrm>
            <a:off x="9546336" y="1115568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/>
              <a:t>L’algoritmo è dinamico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4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AEEC9-358B-CCB2-E347-B7C366B4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7" y="701662"/>
            <a:ext cx="5715495" cy="3223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18F2A-93A9-60FA-AD55-02BC25B8794F}"/>
              </a:ext>
            </a:extLst>
          </p:cNvPr>
          <p:cNvSpPr txBox="1"/>
          <p:nvPr/>
        </p:nvSpPr>
        <p:spPr>
          <a:xfrm>
            <a:off x="100584" y="13716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Es.ii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BCCE5-0C67-3BA3-5D40-E0BE3194E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9533" y="582897"/>
            <a:ext cx="510584" cy="754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BF753-0E67-ED1E-5AFF-42522274232A}"/>
              </a:ext>
            </a:extLst>
          </p:cNvPr>
          <p:cNvSpPr txBox="1"/>
          <p:nvPr/>
        </p:nvSpPr>
        <p:spPr>
          <a:xfrm>
            <a:off x="1207008" y="4608576"/>
            <a:ext cx="6055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Prima Pa oppure Pb?</a:t>
            </a:r>
          </a:p>
          <a:p>
            <a:r>
              <a:rPr lang="it-IT" dirty="0"/>
              <a:t>Quale ordinamento fa sì che si rispettino i limiti?</a:t>
            </a:r>
          </a:p>
          <a:p>
            <a:r>
              <a:rPr lang="it-IT" dirty="0"/>
              <a:t>Lo calcola/simula/prevede/immagina l’algoritmo del banchiere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C445DC-C60A-DA3F-1923-A30A4418846F}"/>
              </a:ext>
            </a:extLst>
          </p:cNvPr>
          <p:cNvCxnSpPr>
            <a:cxnSpLocks/>
          </p:cNvCxnSpPr>
          <p:nvPr/>
        </p:nvCxnSpPr>
        <p:spPr>
          <a:xfrm flipV="1">
            <a:off x="1581912" y="3090672"/>
            <a:ext cx="1252728" cy="147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7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1BB3916-643B-5293-CA2E-0F1747E78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9762422"/>
                  </p:ext>
                </p:extLst>
              </p:nvPr>
            </p:nvGraphicFramePr>
            <p:xfrm>
              <a:off x="0" y="1368933"/>
              <a:ext cx="2477685" cy="1393698"/>
            </p:xfrm>
            <a:graphic>
              <a:graphicData uri="http://schemas.microsoft.com/office/powerpoint/2016/slidezoom">
                <pslz:sldZm>
                  <pslz:sldZmObj sldId="282" cId="3317770138">
                    <pslz:zmPr id="{7237F363-3090-41AE-96F9-3A8BF89BC87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7685" cy="139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1BB3916-643B-5293-CA2E-0F1747E78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368933"/>
                <a:ext cx="2477685" cy="139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CAF9B6B-BCFD-0334-E589-057C6B18C7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89054"/>
                  </p:ext>
                </p:extLst>
              </p:nvPr>
            </p:nvGraphicFramePr>
            <p:xfrm>
              <a:off x="2410968" y="1431417"/>
              <a:ext cx="2477685" cy="1393698"/>
            </p:xfrm>
            <a:graphic>
              <a:graphicData uri="http://schemas.microsoft.com/office/powerpoint/2016/slidezoom">
                <pslz:sldZm>
                  <pslz:sldZmObj sldId="288" cId="1380802172">
                    <pslz:zmPr id="{7D957A65-7C5A-452C-8C57-39299B93A17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7685" cy="139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F9B6B-BCFD-0334-E589-057C6B18C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0968" y="1431417"/>
                <a:ext cx="2477685" cy="139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7E8CD3F-257E-4BFC-97E5-AA23958C2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401651"/>
                  </p:ext>
                </p:extLst>
              </p:nvPr>
            </p:nvGraphicFramePr>
            <p:xfrm>
              <a:off x="4888653" y="1927860"/>
              <a:ext cx="2477685" cy="1393698"/>
            </p:xfrm>
            <a:graphic>
              <a:graphicData uri="http://schemas.microsoft.com/office/powerpoint/2016/slidezoom">
                <pslz:sldZm>
                  <pslz:sldZmObj sldId="289" cId="1144506333">
                    <pslz:zmPr id="{1A7916A6-622A-43F7-9CD5-2E4567FF8C0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7685" cy="139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7E8CD3F-257E-4BFC-97E5-AA23958C2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8653" y="1927860"/>
                <a:ext cx="2477685" cy="139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8A693A5-B7A5-A191-E81C-77EE983471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16981"/>
                  </p:ext>
                </p:extLst>
              </p:nvPr>
            </p:nvGraphicFramePr>
            <p:xfrm>
              <a:off x="7366338" y="1538859"/>
              <a:ext cx="2477685" cy="1393698"/>
            </p:xfrm>
            <a:graphic>
              <a:graphicData uri="http://schemas.microsoft.com/office/powerpoint/2016/slidezoom">
                <pslz:sldZm>
                  <pslz:sldZmObj sldId="290" cId="2451304766">
                    <pslz:zmPr id="{997C7B11-B0CA-4168-AECF-6D59DC1D66C8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7685" cy="139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8A693A5-B7A5-A191-E81C-77EE98347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66338" y="1538859"/>
                <a:ext cx="2477685" cy="139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CF665322-B596-A32A-B021-36158F1AD0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950771"/>
                  </p:ext>
                </p:extLst>
              </p:nvPr>
            </p:nvGraphicFramePr>
            <p:xfrm>
              <a:off x="9714315" y="1149858"/>
              <a:ext cx="2477685" cy="1393698"/>
            </p:xfrm>
            <a:graphic>
              <a:graphicData uri="http://schemas.microsoft.com/office/powerpoint/2016/slidezoom">
                <pslz:sldZm>
                  <pslz:sldZmObj sldId="291" cId="2665809107">
                    <pslz:zmPr id="{94D8A631-94F9-49E7-8892-82479808E86D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7685" cy="1393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F665322-B596-A32A-B021-36158F1AD0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14315" y="1149858"/>
                <a:ext cx="2477685" cy="1393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4524E3-276F-FC72-3F6B-96244F51E5AB}"/>
              </a:ext>
            </a:extLst>
          </p:cNvPr>
          <p:cNvSpPr txBox="1"/>
          <p:nvPr/>
        </p:nvSpPr>
        <p:spPr>
          <a:xfrm>
            <a:off x="100584" y="137160"/>
            <a:ext cx="626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Es.ii</a:t>
            </a:r>
            <a:r>
              <a:rPr lang="it-IT" dirty="0"/>
              <a:t>) come funziona l’algoritmo del banchiere: albero decisionale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0DEE0-3B01-134F-5711-75803AAE5DB9}"/>
              </a:ext>
            </a:extLst>
          </p:cNvPr>
          <p:cNvSpPr txBox="1"/>
          <p:nvPr/>
        </p:nvSpPr>
        <p:spPr>
          <a:xfrm>
            <a:off x="0" y="3439841"/>
            <a:ext cx="97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PA fa una richiesta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F7380-4B8D-590C-2000-EA13DD853E7A}"/>
              </a:ext>
            </a:extLst>
          </p:cNvPr>
          <p:cNvSpPr txBox="1"/>
          <p:nvPr/>
        </p:nvSpPr>
        <p:spPr>
          <a:xfrm>
            <a:off x="1734035" y="3429000"/>
            <a:ext cx="1286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Assumiamo essa venga </a:t>
            </a:r>
            <a:r>
              <a:rPr lang="it-IT" sz="1400" dirty="0">
                <a:solidFill>
                  <a:schemeClr val="accent1"/>
                </a:solidFill>
              </a:rPr>
              <a:t>approvata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3CC9-39BD-B3B6-6A5C-9989DBC57FEF}"/>
              </a:ext>
            </a:extLst>
          </p:cNvPr>
          <p:cNvSpPr txBox="1"/>
          <p:nvPr/>
        </p:nvSpPr>
        <p:spPr>
          <a:xfrm>
            <a:off x="3281196" y="3429000"/>
            <a:ext cx="2714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Facciamo delle ipotesi di assegnazione delle restanti risorse del pool agli altri processi …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2B138-A88C-2953-182C-C3E5A990C20D}"/>
              </a:ext>
            </a:extLst>
          </p:cNvPr>
          <p:cNvSpPr txBox="1"/>
          <p:nvPr/>
        </p:nvSpPr>
        <p:spPr>
          <a:xfrm>
            <a:off x="9108186" y="3429000"/>
            <a:ext cx="28826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Lo stato da cui siamo partiti è sicuro?</a:t>
            </a:r>
          </a:p>
          <a:p>
            <a:r>
              <a:rPr lang="it-IT" sz="1400" dirty="0"/>
              <a:t>Se l’algoritmo è riuscito a trovare una sequenza sicura a partire da quello stato, allora si, ed effettuerà davvero l’assegnazione della risorsa a PA</a:t>
            </a:r>
          </a:p>
        </p:txBody>
      </p:sp>
    </p:spTree>
    <p:extLst>
      <p:ext uri="{BB962C8B-B14F-4D97-AF65-F5344CB8AC3E}">
        <p14:creationId xmlns:p14="http://schemas.microsoft.com/office/powerpoint/2010/main" val="465682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D4A9C8-862B-FCAD-9CC9-9E6C98CB89BE}"/>
              </a:ext>
            </a:extLst>
          </p:cNvPr>
          <p:cNvSpPr txBox="1"/>
          <p:nvPr/>
        </p:nvSpPr>
        <p:spPr>
          <a:xfrm>
            <a:off x="1319784" y="835676"/>
            <a:ext cx="2716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 ho questa situazione di partenza: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FCD032-C792-0131-21FB-3B859B82CD9E}"/>
              </a:ext>
            </a:extLst>
          </p:cNvPr>
          <p:cNvGrpSpPr/>
          <p:nvPr/>
        </p:nvGrpSpPr>
        <p:grpSpPr>
          <a:xfrm>
            <a:off x="198602" y="1700783"/>
            <a:ext cx="4396159" cy="3129733"/>
            <a:chOff x="198602" y="1700783"/>
            <a:chExt cx="4396159" cy="3129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184EB1-C0FC-FD90-E719-83FDFEF2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02" y="1700783"/>
              <a:ext cx="4396159" cy="31297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C16F6C-4F2E-F4B7-31C3-BEA42EFF44CA}"/>
                </a:ext>
              </a:extLst>
            </p:cNvPr>
            <p:cNvSpPr/>
            <p:nvPr/>
          </p:nvSpPr>
          <p:spPr>
            <a:xfrm>
              <a:off x="2075688" y="4361688"/>
              <a:ext cx="493776" cy="466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6579F4-AA78-DD34-DB8D-16E817BE30EF}"/>
              </a:ext>
            </a:extLst>
          </p:cNvPr>
          <p:cNvSpPr txBox="1"/>
          <p:nvPr/>
        </p:nvSpPr>
        <p:spPr>
          <a:xfrm>
            <a:off x="6933438" y="281678"/>
            <a:ext cx="3938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Successivamente il processo PA richiede di allocare una istanza di risorsa: </a:t>
            </a:r>
          </a:p>
          <a:p>
            <a:r>
              <a:rPr lang="it-IT" dirty="0"/>
              <a:t>prima di approvare l’operazione, si consulta l’algoritmo del banchiere: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D6445-597B-D542-B4A6-AB11B583E747}"/>
              </a:ext>
            </a:extLst>
          </p:cNvPr>
          <p:cNvCxnSpPr>
            <a:cxnSpLocks/>
          </p:cNvCxnSpPr>
          <p:nvPr/>
        </p:nvCxnSpPr>
        <p:spPr>
          <a:xfrm flipV="1">
            <a:off x="4809744" y="832104"/>
            <a:ext cx="1709928" cy="497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6784D4-FD85-6955-9C4E-64FA5F28FE2D}"/>
              </a:ext>
            </a:extLst>
          </p:cNvPr>
          <p:cNvSpPr txBox="1"/>
          <p:nvPr/>
        </p:nvSpPr>
        <p:spPr>
          <a:xfrm>
            <a:off x="7527798" y="1725091"/>
            <a:ext cx="4450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Banker </a:t>
            </a:r>
            <a:r>
              <a:rPr lang="it-IT" dirty="0" err="1"/>
              <a:t>Algorithm</a:t>
            </a:r>
            <a:r>
              <a:rPr lang="it-IT" dirty="0"/>
              <a:t>: se la risorsa fosse allocata a PA, lo stato sarebbe ancora sicuro?</a:t>
            </a:r>
          </a:p>
          <a:p>
            <a:r>
              <a:rPr lang="it-IT" dirty="0">
                <a:solidFill>
                  <a:srgbClr val="0070C0"/>
                </a:solidFill>
              </a:rPr>
              <a:t>Assumiamo di approvare la richiesta di PA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630D1-4A57-C7CE-38BC-8FBC45140DD2}"/>
              </a:ext>
            </a:extLst>
          </p:cNvPr>
          <p:cNvGrpSpPr/>
          <p:nvPr/>
        </p:nvGrpSpPr>
        <p:grpSpPr>
          <a:xfrm>
            <a:off x="5404104" y="2883689"/>
            <a:ext cx="5262505" cy="3422342"/>
            <a:chOff x="6062472" y="1542288"/>
            <a:chExt cx="5262505" cy="34223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7FFE0-0F7B-634D-6DA8-B5088C55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472" y="1728216"/>
              <a:ext cx="5262505" cy="32364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52F08D-7801-F956-6A8D-55DAEC4519E5}"/>
                </a:ext>
              </a:extLst>
            </p:cNvPr>
            <p:cNvSpPr/>
            <p:nvPr/>
          </p:nvSpPr>
          <p:spPr>
            <a:xfrm>
              <a:off x="9012936" y="1542288"/>
              <a:ext cx="2243328" cy="1301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8CAC72-44E6-8F41-0242-57BBC1475E29}"/>
              </a:ext>
            </a:extLst>
          </p:cNvPr>
          <p:cNvCxnSpPr>
            <a:cxnSpLocks/>
          </p:cNvCxnSpPr>
          <p:nvPr/>
        </p:nvCxnSpPr>
        <p:spPr>
          <a:xfrm>
            <a:off x="10939272" y="3785616"/>
            <a:ext cx="9022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70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185D3-D8FE-62D3-C464-B624ED47F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31" y="301390"/>
            <a:ext cx="2823512" cy="172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E0517-CD0D-CBC7-CE43-8D623629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45" y="2532888"/>
            <a:ext cx="2962374" cy="1806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84305-1F39-5DCC-FCBE-C19BBE4CA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60" y="4814192"/>
            <a:ext cx="2947674" cy="1796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54D98A-1BBE-AFA1-EBCE-97704F7872AE}"/>
              </a:ext>
            </a:extLst>
          </p:cNvPr>
          <p:cNvSpPr txBox="1"/>
          <p:nvPr/>
        </p:nvSpPr>
        <p:spPr>
          <a:xfrm>
            <a:off x="8097774" y="745343"/>
            <a:ext cx="3765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PA non riuscirebbe a terminare con le risorse che possiede già 2 + quelle disponibili 1. Per cui, PA non può essere il primo processo della sequenza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6B37D-BF3E-E1E2-0503-13F8AE1C9518}"/>
              </a:ext>
            </a:extLst>
          </p:cNvPr>
          <p:cNvSpPr txBox="1"/>
          <p:nvPr/>
        </p:nvSpPr>
        <p:spPr>
          <a:xfrm>
            <a:off x="2471928" y="1842623"/>
            <a:ext cx="169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di iniziare la sequenza con PA.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DFB860-972A-F7EE-2D3F-0BD761291771}"/>
              </a:ext>
            </a:extLst>
          </p:cNvPr>
          <p:cNvCxnSpPr>
            <a:cxnSpLocks/>
          </p:cNvCxnSpPr>
          <p:nvPr/>
        </p:nvCxnSpPr>
        <p:spPr>
          <a:xfrm flipV="1">
            <a:off x="2215896" y="1600200"/>
            <a:ext cx="2432304" cy="18745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47AD0-6E36-CF9B-A928-33622CC647D9}"/>
              </a:ext>
            </a:extLst>
          </p:cNvPr>
          <p:cNvCxnSpPr>
            <a:cxnSpLocks/>
          </p:cNvCxnSpPr>
          <p:nvPr/>
        </p:nvCxnSpPr>
        <p:spPr>
          <a:xfrm>
            <a:off x="2221992" y="3471672"/>
            <a:ext cx="246278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D8DFC1-0517-F9BA-EEFE-01BBB23B4700}"/>
              </a:ext>
            </a:extLst>
          </p:cNvPr>
          <p:cNvSpPr txBox="1"/>
          <p:nvPr/>
        </p:nvSpPr>
        <p:spPr>
          <a:xfrm>
            <a:off x="8070342" y="3049631"/>
            <a:ext cx="41216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Neanche PB potrebbe terminare con le risorse che possiede già 0 + quelle disponibili 1. PB non può essere il primo processo della sequenza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6A24BA-00A2-82DC-3BC6-2CA022736BE1}"/>
              </a:ext>
            </a:extLst>
          </p:cNvPr>
          <p:cNvCxnSpPr>
            <a:cxnSpLocks/>
          </p:cNvCxnSpPr>
          <p:nvPr/>
        </p:nvCxnSpPr>
        <p:spPr>
          <a:xfrm>
            <a:off x="113721" y="3471672"/>
            <a:ext cx="2102175" cy="12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CA472A-5A0F-57F1-B218-2126A7CBFC17}"/>
              </a:ext>
            </a:extLst>
          </p:cNvPr>
          <p:cNvSpPr txBox="1"/>
          <p:nvPr/>
        </p:nvSpPr>
        <p:spPr>
          <a:xfrm>
            <a:off x="2852928" y="3037439"/>
            <a:ext cx="1889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allora di iniziare la sequenza con PB.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DCD65-A419-13BE-9755-36F317CE73F6}"/>
              </a:ext>
            </a:extLst>
          </p:cNvPr>
          <p:cNvCxnSpPr>
            <a:cxnSpLocks/>
          </p:cNvCxnSpPr>
          <p:nvPr/>
        </p:nvCxnSpPr>
        <p:spPr>
          <a:xfrm>
            <a:off x="2221992" y="3480816"/>
            <a:ext cx="2407920" cy="213360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7E9251-A71A-5C4D-6366-363B5C371C08}"/>
              </a:ext>
            </a:extLst>
          </p:cNvPr>
          <p:cNvSpPr txBox="1"/>
          <p:nvPr/>
        </p:nvSpPr>
        <p:spPr>
          <a:xfrm>
            <a:off x="2164079" y="4790039"/>
            <a:ext cx="1889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allora di iniziare la sequenza con PC.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0FED56-27EC-1E35-74AE-81E3D864D9A6}"/>
              </a:ext>
            </a:extLst>
          </p:cNvPr>
          <p:cNvSpPr/>
          <p:nvPr/>
        </p:nvSpPr>
        <p:spPr>
          <a:xfrm>
            <a:off x="6867144" y="2414016"/>
            <a:ext cx="99060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F08B1D-156E-6A92-7FDB-ED152BE3A630}"/>
              </a:ext>
            </a:extLst>
          </p:cNvPr>
          <p:cNvSpPr/>
          <p:nvPr/>
        </p:nvSpPr>
        <p:spPr>
          <a:xfrm>
            <a:off x="6736080" y="124968"/>
            <a:ext cx="990600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57A0C1-BF24-6C23-6662-687CA68A1856}"/>
              </a:ext>
            </a:extLst>
          </p:cNvPr>
          <p:cNvSpPr/>
          <p:nvPr/>
        </p:nvSpPr>
        <p:spPr>
          <a:xfrm>
            <a:off x="6772656" y="4718304"/>
            <a:ext cx="938784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C6D68E-4667-195E-0A65-2D6BFC1EDDD6}"/>
              </a:ext>
            </a:extLst>
          </p:cNvPr>
          <p:cNvSpPr txBox="1"/>
          <p:nvPr/>
        </p:nvSpPr>
        <p:spPr>
          <a:xfrm>
            <a:off x="8162174" y="4873752"/>
            <a:ext cx="218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PC sarebbe in grado di terminare, e rilasciare le sue 2 istanze. PC può fare da primo processo della sequenza.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DA75CB-C987-D3FC-29FC-CF08FF5568A0}"/>
              </a:ext>
            </a:extLst>
          </p:cNvPr>
          <p:cNvCxnSpPr>
            <a:cxnSpLocks/>
          </p:cNvCxnSpPr>
          <p:nvPr/>
        </p:nvCxnSpPr>
        <p:spPr>
          <a:xfrm>
            <a:off x="10497312" y="5822380"/>
            <a:ext cx="147523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36344-1FEE-2128-F9CA-AB98DA7A6F0D}"/>
              </a:ext>
            </a:extLst>
          </p:cNvPr>
          <p:cNvSpPr txBox="1"/>
          <p:nvPr/>
        </p:nvSpPr>
        <p:spPr>
          <a:xfrm>
            <a:off x="296556" y="1036891"/>
            <a:ext cx="13732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u="sng" dirty="0"/>
              <a:t>Goal:</a:t>
            </a:r>
          </a:p>
          <a:p>
            <a:r>
              <a:rPr lang="it-IT" sz="1400" dirty="0"/>
              <a:t>Vorremmo che ciascun processo arrivasse ad ottenere tutte le risorse il prima possibile così da concludere il suo task</a:t>
            </a:r>
          </a:p>
        </p:txBody>
      </p:sp>
    </p:spTree>
    <p:extLst>
      <p:ext uri="{BB962C8B-B14F-4D97-AF65-F5344CB8AC3E}">
        <p14:creationId xmlns:p14="http://schemas.microsoft.com/office/powerpoint/2010/main" val="138080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ard with black text and green text&#10;&#10;Description automatically generated">
            <a:extLst>
              <a:ext uri="{FF2B5EF4-FFF2-40B4-BE49-F238E27FC236}">
                <a16:creationId xmlns:a16="http://schemas.microsoft.com/office/drawing/2014/main" id="{BB2E9941-2B57-8E5D-313D-E25AE90D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528" cy="413801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AD3C8D4-5DF1-2DA2-2529-1E1A47724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63" y="1355480"/>
            <a:ext cx="5928874" cy="2720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CEB8D-76A9-5E65-D71C-D66C16E68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"/>
          <a:stretch/>
        </p:blipFill>
        <p:spPr>
          <a:xfrm>
            <a:off x="5627431" y="4128909"/>
            <a:ext cx="4906457" cy="27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4ECB0-8742-65D9-75A8-B7F446595FBD}"/>
              </a:ext>
            </a:extLst>
          </p:cNvPr>
          <p:cNvCxnSpPr>
            <a:cxnSpLocks/>
          </p:cNvCxnSpPr>
          <p:nvPr/>
        </p:nvCxnSpPr>
        <p:spPr>
          <a:xfrm>
            <a:off x="283464" y="3390076"/>
            <a:ext cx="211226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1E70F4-9B65-DF4D-3BE4-32C8B0D26B87}"/>
              </a:ext>
            </a:extLst>
          </p:cNvPr>
          <p:cNvSpPr txBox="1"/>
          <p:nvPr/>
        </p:nvSpPr>
        <p:spPr>
          <a:xfrm>
            <a:off x="7306560" y="242422"/>
            <a:ext cx="27701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 PA fosse il secondo processo della sequenza, avrebbe modo di terminare usando le 2 risorse che possiede e quelle disponibili (2, di cui 1 rilasciata da PC, e 1 già libera)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43DBB-F972-C1C6-80B3-59213A6478D2}"/>
              </a:ext>
            </a:extLst>
          </p:cNvPr>
          <p:cNvSpPr txBox="1"/>
          <p:nvPr/>
        </p:nvSpPr>
        <p:spPr>
          <a:xfrm>
            <a:off x="283464" y="712420"/>
            <a:ext cx="15361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Quindi ora si assume che PC vada per primo:</a:t>
            </a:r>
          </a:p>
          <a:p>
            <a:r>
              <a:rPr lang="it-IT" sz="1400" dirty="0"/>
              <a:t>Quale è il processo successivo che riuscirà ad ottenere tutte le risorse il prima possibile così da concludere il suo task?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81F21C-4863-4596-D54F-48E07E1EAFC1}"/>
              </a:ext>
            </a:extLst>
          </p:cNvPr>
          <p:cNvGrpSpPr/>
          <p:nvPr/>
        </p:nvGrpSpPr>
        <p:grpSpPr>
          <a:xfrm>
            <a:off x="3809864" y="242422"/>
            <a:ext cx="3084711" cy="2115589"/>
            <a:chOff x="3929390" y="68686"/>
            <a:chExt cx="3477250" cy="2345330"/>
          </a:xfrm>
        </p:grpSpPr>
        <p:pic>
          <p:nvPicPr>
            <p:cNvPr id="3" name="Picture 2" descr="A diagram of money bags&#10;&#10;Description automatically generated">
              <a:extLst>
                <a:ext uri="{FF2B5EF4-FFF2-40B4-BE49-F238E27FC236}">
                  <a16:creationId xmlns:a16="http://schemas.microsoft.com/office/drawing/2014/main" id="{D01CBA8B-9F08-D184-9754-0CCE2BCA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390" y="291905"/>
              <a:ext cx="3477250" cy="212211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B156EC-3548-F1E5-B725-1F66C3E2B531}"/>
                </a:ext>
              </a:extLst>
            </p:cNvPr>
            <p:cNvSpPr/>
            <p:nvPr/>
          </p:nvSpPr>
          <p:spPr>
            <a:xfrm>
              <a:off x="6321754" y="68686"/>
              <a:ext cx="938784" cy="361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EC4F56-6D76-397E-5A2D-B0A52DF54653}"/>
              </a:ext>
            </a:extLst>
          </p:cNvPr>
          <p:cNvCxnSpPr>
            <a:cxnSpLocks/>
          </p:cNvCxnSpPr>
          <p:nvPr/>
        </p:nvCxnSpPr>
        <p:spPr>
          <a:xfrm flipV="1">
            <a:off x="2395728" y="2051248"/>
            <a:ext cx="1225296" cy="13296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BD7724-B45C-C326-0031-E6BC3477DA09}"/>
              </a:ext>
            </a:extLst>
          </p:cNvPr>
          <p:cNvCxnSpPr>
            <a:cxnSpLocks/>
          </p:cNvCxnSpPr>
          <p:nvPr/>
        </p:nvCxnSpPr>
        <p:spPr>
          <a:xfrm>
            <a:off x="10287000" y="1387384"/>
            <a:ext cx="167335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85D656-DFCB-30D0-CBA2-EE139598CBDE}"/>
              </a:ext>
            </a:extLst>
          </p:cNvPr>
          <p:cNvSpPr txBox="1"/>
          <p:nvPr/>
        </p:nvSpPr>
        <p:spPr>
          <a:xfrm>
            <a:off x="1929384" y="1896346"/>
            <a:ext cx="169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di iniziare la sequenza con PA.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9BA7E6-5A72-93CA-33DF-9F4BE67F45DC}"/>
              </a:ext>
            </a:extLst>
          </p:cNvPr>
          <p:cNvCxnSpPr>
            <a:cxnSpLocks/>
          </p:cNvCxnSpPr>
          <p:nvPr/>
        </p:nvCxnSpPr>
        <p:spPr>
          <a:xfrm>
            <a:off x="2395728" y="3390076"/>
            <a:ext cx="1414136" cy="13007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879BC7-5FF8-BFD6-C3EE-ADC4D3CD7597}"/>
              </a:ext>
            </a:extLst>
          </p:cNvPr>
          <p:cNvSpPr txBox="1"/>
          <p:nvPr/>
        </p:nvSpPr>
        <p:spPr>
          <a:xfrm>
            <a:off x="1623060" y="4055471"/>
            <a:ext cx="169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di iniziare la sequenza con PB.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178C2-AD36-9BA8-3D65-6CCEA90EE195}"/>
              </a:ext>
            </a:extLst>
          </p:cNvPr>
          <p:cNvSpPr txBox="1"/>
          <p:nvPr/>
        </p:nvSpPr>
        <p:spPr>
          <a:xfrm>
            <a:off x="3906764" y="4414319"/>
            <a:ext cx="1947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(Abbiamo già trovato un buon candidato: 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06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CBD99B-26B6-6DBA-768C-16DBF71F4C81}"/>
              </a:ext>
            </a:extLst>
          </p:cNvPr>
          <p:cNvCxnSpPr>
            <a:cxnSpLocks/>
          </p:cNvCxnSpPr>
          <p:nvPr/>
        </p:nvCxnSpPr>
        <p:spPr>
          <a:xfrm>
            <a:off x="265176" y="3298636"/>
            <a:ext cx="188366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BB3CE4-94EB-A431-6417-497175E2F8BD}"/>
              </a:ext>
            </a:extLst>
          </p:cNvPr>
          <p:cNvSpPr txBox="1"/>
          <p:nvPr/>
        </p:nvSpPr>
        <p:spPr>
          <a:xfrm>
            <a:off x="7626096" y="586761"/>
            <a:ext cx="24208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PB avrebbe modo di terminare se fosse il terzo processo nella sequenza (usa 2 delle 4 istanze disponibili)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CA83AC-69B9-1E51-CBD2-7B35900C2DCE}"/>
              </a:ext>
            </a:extLst>
          </p:cNvPr>
          <p:cNvCxnSpPr>
            <a:cxnSpLocks/>
          </p:cNvCxnSpPr>
          <p:nvPr/>
        </p:nvCxnSpPr>
        <p:spPr>
          <a:xfrm flipV="1">
            <a:off x="2148840" y="2064089"/>
            <a:ext cx="1709928" cy="12345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1ADE15-2B05-E98D-7555-B63FB42F6EF8}"/>
              </a:ext>
            </a:extLst>
          </p:cNvPr>
          <p:cNvSpPr txBox="1"/>
          <p:nvPr/>
        </p:nvSpPr>
        <p:spPr>
          <a:xfrm>
            <a:off x="1929384" y="1896346"/>
            <a:ext cx="1691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Supponiamo di iniziare la sequenza con PB.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56D28B-CDD0-C300-8683-46F733D22107}"/>
              </a:ext>
            </a:extLst>
          </p:cNvPr>
          <p:cNvGrpSpPr/>
          <p:nvPr/>
        </p:nvGrpSpPr>
        <p:grpSpPr>
          <a:xfrm>
            <a:off x="4219583" y="120361"/>
            <a:ext cx="3045698" cy="2129063"/>
            <a:chOff x="4219583" y="120361"/>
            <a:chExt cx="3045698" cy="2129063"/>
          </a:xfrm>
        </p:grpSpPr>
        <p:pic>
          <p:nvPicPr>
            <p:cNvPr id="5" name="Picture 4" descr="A diagram of money bags&#10;&#10;Description automatically generated">
              <a:extLst>
                <a:ext uri="{FF2B5EF4-FFF2-40B4-BE49-F238E27FC236}">
                  <a16:creationId xmlns:a16="http://schemas.microsoft.com/office/drawing/2014/main" id="{1B56BFBE-247A-358B-70C1-A5F8D23F3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583" y="401426"/>
              <a:ext cx="3045698" cy="184799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98AE69-B1E4-3DCA-670F-DCD889C3045E}"/>
                </a:ext>
              </a:extLst>
            </p:cNvPr>
            <p:cNvSpPr/>
            <p:nvPr/>
          </p:nvSpPr>
          <p:spPr>
            <a:xfrm>
              <a:off x="5742432" y="120361"/>
              <a:ext cx="1426464" cy="382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3E02C56-A913-0053-33DF-9D49D3133D03}"/>
              </a:ext>
            </a:extLst>
          </p:cNvPr>
          <p:cNvSpPr txBox="1"/>
          <p:nvPr/>
        </p:nvSpPr>
        <p:spPr>
          <a:xfrm>
            <a:off x="212785" y="190093"/>
            <a:ext cx="15361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Quindi ora si assume che PC vada per primo e PA vada per secondo:</a:t>
            </a:r>
          </a:p>
          <a:p>
            <a:r>
              <a:rPr lang="it-IT" sz="1400" dirty="0"/>
              <a:t>Quale è il processo successivo che riuscirà ad ottenere tutte le risorse il prima possibile così da concludere il suo task?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CB9EF-760E-B410-71DF-E6463C64496B}"/>
              </a:ext>
            </a:extLst>
          </p:cNvPr>
          <p:cNvSpPr txBox="1"/>
          <p:nvPr/>
        </p:nvSpPr>
        <p:spPr>
          <a:xfrm>
            <a:off x="10771632" y="103303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=&gt;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130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F1CC3F-5A23-D1E0-1AE0-A95087F2F4DD}"/>
              </a:ext>
            </a:extLst>
          </p:cNvPr>
          <p:cNvSpPr txBox="1"/>
          <p:nvPr/>
        </p:nvSpPr>
        <p:spPr>
          <a:xfrm>
            <a:off x="649224" y="29898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=&gt;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68FD3-5AF3-10FB-A136-EA4EE03388DE}"/>
              </a:ext>
            </a:extLst>
          </p:cNvPr>
          <p:cNvSpPr txBox="1"/>
          <p:nvPr/>
        </p:nvSpPr>
        <p:spPr>
          <a:xfrm>
            <a:off x="2144022" y="506260"/>
            <a:ext cx="6597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Concludendo: lo stato da cui siamo partiti, V=1, A=(2,0,1) è sicuro, poiché l’algoritmo è riuscito a trovare una sequenza sicura a partire da quello stato. </a:t>
            </a:r>
          </a:p>
          <a:p>
            <a:endParaRPr lang="it-IT" dirty="0"/>
          </a:p>
          <a:p>
            <a:r>
              <a:rPr lang="it-IT" dirty="0"/>
              <a:t>Quindi l’algoritmo concede effettivamente a PA di allocare la risorsa.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BAC1BB-2DE6-4465-18CF-22853FFEA4F3}"/>
              </a:ext>
            </a:extLst>
          </p:cNvPr>
          <p:cNvGrpSpPr/>
          <p:nvPr/>
        </p:nvGrpSpPr>
        <p:grpSpPr>
          <a:xfrm>
            <a:off x="2144023" y="2290678"/>
            <a:ext cx="5939273" cy="3510882"/>
            <a:chOff x="2144023" y="2290678"/>
            <a:chExt cx="5939273" cy="3510882"/>
          </a:xfrm>
        </p:grpSpPr>
        <p:pic>
          <p:nvPicPr>
            <p:cNvPr id="3" name="Picture 2" descr="A diagram of money bags&#10;&#10;Description automatically generated">
              <a:extLst>
                <a:ext uri="{FF2B5EF4-FFF2-40B4-BE49-F238E27FC236}">
                  <a16:creationId xmlns:a16="http://schemas.microsoft.com/office/drawing/2014/main" id="{E2AC441E-7E0F-EE90-E9C7-B0FDB662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023" y="2372263"/>
              <a:ext cx="5654530" cy="342929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469AE9-9BC8-A17F-EDE6-AB77FD2B343C}"/>
                </a:ext>
              </a:extLst>
            </p:cNvPr>
            <p:cNvSpPr/>
            <p:nvPr/>
          </p:nvSpPr>
          <p:spPr>
            <a:xfrm>
              <a:off x="5063014" y="2290678"/>
              <a:ext cx="3020282" cy="562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80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oney bags&#10;&#10;Description automatically generated">
            <a:extLst>
              <a:ext uri="{FF2B5EF4-FFF2-40B4-BE49-F238E27FC236}">
                <a16:creationId xmlns:a16="http://schemas.microsoft.com/office/drawing/2014/main" id="{084CE4D8-BFC0-8AED-1AC8-CC4A05F5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04" y="2291260"/>
            <a:ext cx="5807146" cy="3592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1208E-F8D1-7F0A-3131-C8399BFAAC9F}"/>
              </a:ext>
            </a:extLst>
          </p:cNvPr>
          <p:cNvSpPr txBox="1"/>
          <p:nvPr/>
        </p:nvSpPr>
        <p:spPr>
          <a:xfrm>
            <a:off x="100585" y="137160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Es.ii</a:t>
            </a:r>
            <a:r>
              <a:rPr lang="it-IT" dirty="0"/>
              <a:t>) continuo dell’esempio di prima: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93DBC-C41D-3083-01EC-DC3E017E28C6}"/>
              </a:ext>
            </a:extLst>
          </p:cNvPr>
          <p:cNvSpPr txBox="1"/>
          <p:nvPr/>
        </p:nvSpPr>
        <p:spPr>
          <a:xfrm>
            <a:off x="3048762" y="1222014"/>
            <a:ext cx="5308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La risorsa ora è stata concessa effettivamente a PA: </a:t>
            </a:r>
          </a:p>
          <a:p>
            <a:r>
              <a:rPr lang="it-IT" dirty="0"/>
              <a:t>ora si discute dell’ultima risorsa della Resource Pool: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2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FED7E-F93A-C866-1BE5-D8DECB10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7942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AB6A7-0CD2-6AF1-EE6C-8DB7B8F3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3" y="3901354"/>
            <a:ext cx="5692633" cy="1981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88DAB-411F-D038-75A5-634401CE3CF6}"/>
              </a:ext>
            </a:extLst>
          </p:cNvPr>
          <p:cNvSpPr txBox="1"/>
          <p:nvPr/>
        </p:nvSpPr>
        <p:spPr>
          <a:xfrm>
            <a:off x="8225869" y="2070836"/>
            <a:ext cx="3642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SO può eseguire anche in uno stato non safe, però il controllo lo fa prima sempre</a:t>
            </a:r>
          </a:p>
        </p:txBody>
      </p:sp>
    </p:spTree>
    <p:extLst>
      <p:ext uri="{BB962C8B-B14F-4D97-AF65-F5344CB8AC3E}">
        <p14:creationId xmlns:p14="http://schemas.microsoft.com/office/powerpoint/2010/main" val="108092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25588-B090-D34E-ACD9-8D9CAAFE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32" y="441388"/>
            <a:ext cx="7139974" cy="4857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A68530-B729-1C9C-5EC6-AA11ACF61E37}"/>
              </a:ext>
            </a:extLst>
          </p:cNvPr>
          <p:cNvSpPr txBox="1"/>
          <p:nvPr/>
        </p:nvSpPr>
        <p:spPr>
          <a:xfrm>
            <a:off x="9097348" y="4497355"/>
            <a:ext cx="2845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Nota:</a:t>
            </a:r>
          </a:p>
          <a:p>
            <a:r>
              <a:rPr lang="it-IT" dirty="0"/>
              <a:t>Potrebbe essere perfetto per sistemi embedded dove si conoscono esattamente tutte le operazioni possibili, ma non su un personal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23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04F9C-DDE8-267F-5CC1-89C93CF0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" y="0"/>
            <a:ext cx="6172735" cy="41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BBCBA-9246-A264-5B77-F7FC735E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91" y="3186543"/>
            <a:ext cx="5639289" cy="324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0FA502-71BF-D040-5D29-D4FF6D93E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446" y="118872"/>
            <a:ext cx="4468938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2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14097-3B29-AD3B-2628-35BA03E54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" y="239848"/>
            <a:ext cx="6035563" cy="418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C6158-7225-5AA9-81C0-87B879B0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20" y="3534031"/>
            <a:ext cx="6088908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7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DBC2E-FA60-F9D9-F61A-B75AB645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13" y="1613798"/>
            <a:ext cx="8902929" cy="4174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81A40-8261-3895-7F49-99129200A2B2}"/>
              </a:ext>
            </a:extLst>
          </p:cNvPr>
          <p:cNvSpPr txBox="1"/>
          <p:nvPr/>
        </p:nvSpPr>
        <p:spPr>
          <a:xfrm>
            <a:off x="1234440" y="3017520"/>
            <a:ext cx="3722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2)</a:t>
            </a:r>
          </a:p>
          <a:p>
            <a:endParaRPr lang="it-IT" dirty="0"/>
          </a:p>
          <a:p>
            <a:r>
              <a:rPr lang="it-IT" dirty="0"/>
              <a:t>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1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069F408-D356-2D39-0E74-95D8C6A11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84" y="914400"/>
            <a:ext cx="6765271" cy="4535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BCF99-2D9F-D69D-01CA-46C4E226B5EC}"/>
              </a:ext>
            </a:extLst>
          </p:cNvPr>
          <p:cNvSpPr txBox="1"/>
          <p:nvPr/>
        </p:nvSpPr>
        <p:spPr>
          <a:xfrm>
            <a:off x="2999232" y="2788920"/>
            <a:ext cx="388248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A)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3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D2B72-19E7-A715-D07A-9A937F9C0DE4}"/>
              </a:ext>
            </a:extLst>
          </p:cNvPr>
          <p:cNvSpPr txBox="1"/>
          <p:nvPr/>
        </p:nvSpPr>
        <p:spPr>
          <a:xfrm>
            <a:off x="2551176" y="2286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 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E2B00-0F3B-A256-E576-37317A478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876"/>
            <a:ext cx="6043184" cy="4198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3C936-96A1-5E8B-8FD9-4FCE0597FDFF}"/>
              </a:ext>
            </a:extLst>
          </p:cNvPr>
          <p:cNvSpPr txBox="1"/>
          <p:nvPr/>
        </p:nvSpPr>
        <p:spPr>
          <a:xfrm>
            <a:off x="8345424" y="22555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es. B)</a:t>
            </a:r>
            <a:endParaRPr lang="en-US" dirty="0"/>
          </a:p>
        </p:txBody>
      </p:sp>
      <p:pic>
        <p:nvPicPr>
          <p:cNvPr id="7" name="Picture 6" descr="A screenshot of a message&#10;&#10;Description automatically generated">
            <a:extLst>
              <a:ext uri="{FF2B5EF4-FFF2-40B4-BE49-F238E27FC236}">
                <a16:creationId xmlns:a16="http://schemas.microsoft.com/office/drawing/2014/main" id="{BF12E675-4A49-406E-B177-2312FA20B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54" y="915745"/>
            <a:ext cx="606604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blue text&#10;&#10;Description automatically generated">
            <a:extLst>
              <a:ext uri="{FF2B5EF4-FFF2-40B4-BE49-F238E27FC236}">
                <a16:creationId xmlns:a16="http://schemas.microsoft.com/office/drawing/2014/main" id="{DA450B44-0E5A-4CA1-BFBA-08A5389C5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68287" cy="373989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82C33F-F016-1E89-4860-6508FFA15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96" y="0"/>
            <a:ext cx="6134632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731A4FF5-F287-36DC-75FB-040E60236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"/>
          <a:stretch/>
        </p:blipFill>
        <p:spPr>
          <a:xfrm>
            <a:off x="2120557" y="1256743"/>
            <a:ext cx="7481201" cy="4142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F90BC-1007-229C-E797-FF17C72DD72F}"/>
              </a:ext>
            </a:extLst>
          </p:cNvPr>
          <p:cNvSpPr txBox="1"/>
          <p:nvPr/>
        </p:nvSpPr>
        <p:spPr>
          <a:xfrm>
            <a:off x="3969330" y="5909917"/>
            <a:ext cx="3955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u="sng" dirty="0"/>
              <a:t>Nota:</a:t>
            </a:r>
          </a:p>
          <a:p>
            <a:pPr algn="ctr"/>
            <a:r>
              <a:rPr lang="it-IT" sz="2000" dirty="0"/>
              <a:t>Tra i due manca la mutua esclusione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F87AF-189E-207C-0441-703932A60E49}"/>
              </a:ext>
            </a:extLst>
          </p:cNvPr>
          <p:cNvSpPr txBox="1"/>
          <p:nvPr/>
        </p:nvSpPr>
        <p:spPr>
          <a:xfrm>
            <a:off x="0" y="10972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4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49BA6-4D8B-3846-F24E-F76B69CDE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42" y="0"/>
            <a:ext cx="6127011" cy="413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497EF-9A0E-C6ED-4B03-5A18D4BD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04" y="3664943"/>
            <a:ext cx="5662151" cy="3193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8D93E-B68E-33EA-93F5-B9BA4A8D5153}"/>
              </a:ext>
            </a:extLst>
          </p:cNvPr>
          <p:cNvSpPr txBox="1"/>
          <p:nvPr/>
        </p:nvSpPr>
        <p:spPr>
          <a:xfrm>
            <a:off x="3099816" y="1554480"/>
            <a:ext cx="397866" cy="25853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dirty="0"/>
              <a:t>A)</a:t>
            </a:r>
          </a:p>
          <a:p>
            <a:endParaRPr lang="it-IT" dirty="0"/>
          </a:p>
          <a:p>
            <a:r>
              <a:rPr lang="it-IT" dirty="0"/>
              <a:t>B)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6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box with black text&#10;&#10;Description automatically generated">
            <a:extLst>
              <a:ext uri="{FF2B5EF4-FFF2-40B4-BE49-F238E27FC236}">
                <a16:creationId xmlns:a16="http://schemas.microsoft.com/office/drawing/2014/main" id="{7973D98D-6718-4709-D3C1-F35043AC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80" y="328693"/>
            <a:ext cx="6088908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833</Words>
  <Application>Microsoft Office PowerPoint</Application>
  <PresentationFormat>Widescreen</PresentationFormat>
  <Paragraphs>128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26</cp:revision>
  <dcterms:created xsi:type="dcterms:W3CDTF">2023-11-21T09:30:49Z</dcterms:created>
  <dcterms:modified xsi:type="dcterms:W3CDTF">2023-12-28T17:41:40Z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2023-11-21T09:53:58Z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0256635b-e566-4174-b23e-dd4c2786eb13</vt:lpwstr>
  </property>
  <property fmtid="{D5CDD505-2E9C-101B-9397-08002B2CF9AE}" pid="8" name="MSIP_Label_2ad0b24d-6422-44b0-b3de-abb3a9e8c81a_ContentBits">
    <vt:lpwstr>0</vt:lpwstr>
  </property>
</Properties>
</file>